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sldIdLst>
    <p:sldId id="258" r:id="rId2"/>
    <p:sldId id="257" r:id="rId3"/>
    <p:sldId id="274" r:id="rId4"/>
    <p:sldId id="259" r:id="rId5"/>
    <p:sldId id="260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3" r:id="rId21"/>
    <p:sldId id="289" r:id="rId22"/>
    <p:sldId id="272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1"/>
    <p:restoredTop sz="94602"/>
  </p:normalViewPr>
  <p:slideViewPr>
    <p:cSldViewPr snapToGrid="0" snapToObjects="1">
      <p:cViewPr varScale="1">
        <p:scale>
          <a:sx n="77" d="100"/>
          <a:sy n="77" d="100"/>
        </p:scale>
        <p:origin x="20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97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72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06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2386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6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04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86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43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02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06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41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11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1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8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8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2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25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19000" contrast="-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10/8/20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487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8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y.matterport.com/show/?m=CGN4XTANppY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runchbase.com/discover/principal.investors/aa75166bdb1b4b114cdb8e5fe3fd101a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4CEFA56-A3D7-4F46-8F55-7F1B5BDE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3" b="93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A34104C-96BC-C047-9784-838FDF5D56F5}"/>
              </a:ext>
            </a:extLst>
          </p:cNvPr>
          <p:cNvSpPr txBox="1"/>
          <p:nvPr/>
        </p:nvSpPr>
        <p:spPr>
          <a:xfrm rot="10800000" flipV="1">
            <a:off x="1600200" y="507980"/>
            <a:ext cx="98440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err="1"/>
              <a:t>Startup</a:t>
            </a:r>
            <a:r>
              <a:rPr lang="hu-HU" sz="6000" dirty="0"/>
              <a:t> </a:t>
            </a:r>
          </a:p>
          <a:p>
            <a:pPr algn="ctr"/>
            <a:r>
              <a:rPr lang="hu-HU" sz="6000" dirty="0"/>
              <a:t>made in Hungary </a:t>
            </a:r>
          </a:p>
          <a:p>
            <a:pPr algn="ctr"/>
            <a:endParaRPr lang="hu-HU" sz="6000" dirty="0">
              <a:solidFill>
                <a:srgbClr val="FFFF00"/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0135B6C-455F-B84B-9D68-BE413C7AE8C7}"/>
              </a:ext>
            </a:extLst>
          </p:cNvPr>
          <p:cNvSpPr txBox="1"/>
          <p:nvPr/>
        </p:nvSpPr>
        <p:spPr>
          <a:xfrm>
            <a:off x="1459706" y="4300537"/>
            <a:ext cx="9272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2020. Október 06.</a:t>
            </a:r>
          </a:p>
        </p:txBody>
      </p:sp>
    </p:spTree>
    <p:extLst>
      <p:ext uri="{BB962C8B-B14F-4D97-AF65-F5344CB8AC3E}">
        <p14:creationId xmlns:p14="http://schemas.microsoft.com/office/powerpoint/2010/main" val="407669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3D72C6-C60D-2442-A97A-D4B239E7E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Egyetemi intézmények az innováció szolgálatában</a:t>
            </a:r>
          </a:p>
        </p:txBody>
      </p:sp>
      <p:pic>
        <p:nvPicPr>
          <p:cNvPr id="9" name="Tartalom helye 8">
            <a:extLst>
              <a:ext uri="{FF2B5EF4-FFF2-40B4-BE49-F238E27FC236}">
                <a16:creationId xmlns:a16="http://schemas.microsoft.com/office/drawing/2014/main" id="{7A97FEEA-7C19-4848-9DC7-763E2FD7E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323" y="1545261"/>
            <a:ext cx="10528705" cy="5123043"/>
          </a:xfrm>
        </p:spPr>
      </p:pic>
    </p:spTree>
    <p:extLst>
      <p:ext uri="{BB962C8B-B14F-4D97-AF65-F5344CB8AC3E}">
        <p14:creationId xmlns:p14="http://schemas.microsoft.com/office/powerpoint/2010/main" val="3301353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C715F6-A33E-C848-8741-86C66F30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eredmény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66B55A4-25AA-0149-9A61-1CC423104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66899"/>
            <a:ext cx="6400800" cy="4796744"/>
          </a:xfr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DA1490B-485C-7D40-9840-BD89576F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196" y="1866899"/>
            <a:ext cx="5797804" cy="47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9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D5509D-7593-0847-A282-817B6A57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Nézzünk bele!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2D3A738-3630-804A-AE58-EB06C14C475C}"/>
              </a:ext>
            </a:extLst>
          </p:cNvPr>
          <p:cNvSpPr txBox="1"/>
          <p:nvPr/>
        </p:nvSpPr>
        <p:spPr>
          <a:xfrm>
            <a:off x="2589519" y="3511603"/>
            <a:ext cx="5792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2"/>
              </a:rPr>
              <a:t>https://my.matterport.com/show/?m=CGN4XTANppY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2233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00F68C-05EA-004C-96E3-38557BD39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54982"/>
            <a:ext cx="10353762" cy="1053885"/>
          </a:xfrm>
        </p:spPr>
        <p:txBody>
          <a:bodyPr>
            <a:normAutofit/>
          </a:bodyPr>
          <a:lstStyle/>
          <a:p>
            <a:r>
              <a:rPr lang="hu-HU" dirty="0"/>
              <a:t>Hogy néz ki ez nálunk a modellváltás után?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B821B18-8355-604A-B8F2-7DED64A2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57" y="1208868"/>
            <a:ext cx="8803037" cy="549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02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CCC713-A58C-A542-8338-1795BB352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tud adni az egyetem?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8721CC-9D33-1644-88DE-E2A85249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Infrastruktúra </a:t>
            </a:r>
          </a:p>
          <a:p>
            <a:r>
              <a:rPr lang="hu-HU" dirty="0"/>
              <a:t>Teszthelyszín</a:t>
            </a:r>
          </a:p>
          <a:p>
            <a:r>
              <a:rPr lang="hu-HU" dirty="0"/>
              <a:t>Adatforrás (</a:t>
            </a:r>
            <a:r>
              <a:rPr lang="hu-HU" dirty="0" err="1"/>
              <a:t>big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)</a:t>
            </a:r>
          </a:p>
          <a:p>
            <a:r>
              <a:rPr lang="hu-HU" dirty="0" err="1"/>
              <a:t>Early</a:t>
            </a:r>
            <a:r>
              <a:rPr lang="hu-HU" dirty="0"/>
              <a:t> </a:t>
            </a:r>
            <a:r>
              <a:rPr lang="hu-HU" dirty="0" err="1"/>
              <a:t>adptorok</a:t>
            </a:r>
            <a:endParaRPr lang="hu-HU" dirty="0"/>
          </a:p>
          <a:p>
            <a:r>
              <a:rPr lang="hu-HU" dirty="0"/>
              <a:t>Network </a:t>
            </a:r>
          </a:p>
          <a:p>
            <a:r>
              <a:rPr lang="hu-HU" dirty="0"/>
              <a:t>Üzletfejlesztési, jogi, műszaki, management kompetencia </a:t>
            </a:r>
          </a:p>
          <a:p>
            <a:r>
              <a:rPr lang="hu-HU" dirty="0"/>
              <a:t>Reputáció </a:t>
            </a:r>
          </a:p>
          <a:p>
            <a:r>
              <a:rPr lang="hu-HU" dirty="0"/>
              <a:t>Külpiacok elérése </a:t>
            </a:r>
          </a:p>
          <a:p>
            <a:endParaRPr lang="hu-HU" dirty="0"/>
          </a:p>
          <a:p>
            <a:pPr marL="36900" indent="0" algn="ctr">
              <a:buNone/>
            </a:pPr>
            <a:r>
              <a:rPr lang="hu-HU" sz="3600" dirty="0"/>
              <a:t>VANNAK ERŐFORRÁSAINK ÉS EZEKET NEM FÉLÜNK HASZNÁLNI</a:t>
            </a:r>
          </a:p>
        </p:txBody>
      </p:sp>
    </p:spTree>
    <p:extLst>
      <p:ext uri="{BB962C8B-B14F-4D97-AF65-F5344CB8AC3E}">
        <p14:creationId xmlns:p14="http://schemas.microsoft.com/office/powerpoint/2010/main" val="3824761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21D80F0-95BA-F448-89E6-F3DC5339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Kockázati tőke, befektető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AEC06E-2AED-A647-B1A8-8D3779BF3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>
              <a:buNone/>
            </a:pPr>
            <a:r>
              <a:rPr lang="hu-HU" sz="2800" dirty="0"/>
              <a:t>Klasszikus értelemben olyan tőkealap, ami nem részvényt, vagy kötvényt vesz, hanem korai fázisú technológiai cégekbe fektet be a RÉSZVÉNYPIACOT MEGHALADÓ HASZON reményében. </a:t>
            </a:r>
          </a:p>
          <a:p>
            <a:pPr marL="36900" indent="0">
              <a:buNone/>
            </a:pPr>
            <a:r>
              <a:rPr lang="hu-HU" sz="2800" dirty="0"/>
              <a:t>Egyetemi találmány: első kockázati tőkealap a Harvardon jött létre</a:t>
            </a:r>
          </a:p>
          <a:p>
            <a:pPr marL="36900" indent="0">
              <a:buNone/>
            </a:pPr>
            <a:r>
              <a:rPr lang="hu-HU" sz="2800" dirty="0"/>
              <a:t>Harvard modell áttelepülése a Szilícium-völgybe 1959-ben. </a:t>
            </a:r>
          </a:p>
          <a:p>
            <a:pPr marL="36900" indent="0">
              <a:buNone/>
            </a:pPr>
            <a:r>
              <a:rPr lang="hu-HU" sz="2800" dirty="0"/>
              <a:t>William Henry </a:t>
            </a:r>
            <a:r>
              <a:rPr lang="hu-HU" sz="2800" dirty="0" err="1"/>
              <a:t>Draper</a:t>
            </a:r>
            <a:r>
              <a:rPr lang="hu-HU" sz="2800" dirty="0"/>
              <a:t> – </a:t>
            </a:r>
            <a:r>
              <a:rPr lang="hu-HU" sz="2800" dirty="0" err="1"/>
              <a:t>Pitcher</a:t>
            </a:r>
            <a:r>
              <a:rPr lang="hu-HU" sz="2800" dirty="0"/>
              <a:t> Johnson: </a:t>
            </a:r>
            <a:r>
              <a:rPr lang="hu-HU" sz="2800" dirty="0" err="1"/>
              <a:t>Draper</a:t>
            </a:r>
            <a:r>
              <a:rPr lang="hu-HU" sz="2800" dirty="0"/>
              <a:t> and Johnson </a:t>
            </a:r>
            <a:r>
              <a:rPr lang="hu-HU" sz="2800" dirty="0" err="1"/>
              <a:t>Investment</a:t>
            </a:r>
            <a:r>
              <a:rPr lang="hu-HU" sz="2800" dirty="0"/>
              <a:t> </a:t>
            </a:r>
          </a:p>
          <a:p>
            <a:pPr marL="36900" indent="0">
              <a:buNone/>
            </a:pPr>
            <a:r>
              <a:rPr lang="hu-HU" sz="2800" dirty="0"/>
              <a:t>Első sikertörténet: AMGEN (</a:t>
            </a:r>
            <a:r>
              <a:rPr lang="hu-HU" sz="2800" dirty="0" err="1"/>
              <a:t>Applied</a:t>
            </a:r>
            <a:r>
              <a:rPr lang="hu-HU" sz="2800" dirty="0"/>
              <a:t> </a:t>
            </a:r>
            <a:r>
              <a:rPr lang="hu-HU" sz="2800" dirty="0" err="1"/>
              <a:t>Molecular</a:t>
            </a:r>
            <a:r>
              <a:rPr lang="hu-HU" sz="2800" dirty="0"/>
              <a:t> </a:t>
            </a:r>
            <a:r>
              <a:rPr lang="hu-HU" sz="2800" dirty="0" err="1"/>
              <a:t>Genetics</a:t>
            </a:r>
            <a:r>
              <a:rPr lang="hu-HU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6785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481F5E-EEB9-DB4A-8D46-14D7DD92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Kockázati tőke, befektető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C3116C6-9743-8E48-A032-E0DC1120C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900" indent="0">
              <a:buNone/>
            </a:pPr>
            <a:r>
              <a:rPr lang="hu-HU" sz="2800" dirty="0"/>
              <a:t>Klasszikus tőkealap termék és vevő nélkül nem fektet be</a:t>
            </a:r>
          </a:p>
          <a:p>
            <a:pPr>
              <a:buFontTx/>
              <a:buChar char="-"/>
            </a:pPr>
            <a:r>
              <a:rPr lang="hu-HU" sz="2800" dirty="0"/>
              <a:t>FFF finanszírozás </a:t>
            </a:r>
          </a:p>
          <a:p>
            <a:pPr>
              <a:buFontTx/>
              <a:buChar char="-"/>
            </a:pPr>
            <a:r>
              <a:rPr lang="hu-HU" sz="2800" dirty="0"/>
              <a:t>Angyalbefektető finanszírozás </a:t>
            </a:r>
          </a:p>
          <a:p>
            <a:pPr>
              <a:buFontTx/>
              <a:buChar char="-"/>
            </a:pPr>
            <a:r>
              <a:rPr lang="hu-HU" sz="2800" dirty="0"/>
              <a:t>Akcelerátorok, inkubátorok</a:t>
            </a:r>
          </a:p>
          <a:p>
            <a:pPr marL="36900" indent="0">
              <a:buNone/>
            </a:pPr>
            <a:r>
              <a:rPr lang="hu-HU" sz="2800" dirty="0"/>
              <a:t>Pozitív </a:t>
            </a:r>
            <a:r>
              <a:rPr lang="hu-HU" sz="2800" dirty="0" err="1"/>
              <a:t>externáliák</a:t>
            </a:r>
            <a:endParaRPr lang="hu-HU" sz="2800" dirty="0"/>
          </a:p>
          <a:p>
            <a:pPr marL="36900" indent="0">
              <a:buNone/>
            </a:pPr>
            <a:r>
              <a:rPr lang="hu-HU" sz="2800" dirty="0"/>
              <a:t>- Állami tőkealapok</a:t>
            </a:r>
          </a:p>
          <a:p>
            <a:pPr>
              <a:buFontTx/>
              <a:buChar char="-"/>
            </a:pPr>
            <a:r>
              <a:rPr lang="hu-HU" sz="2800" dirty="0"/>
              <a:t>EU-s programok</a:t>
            </a:r>
          </a:p>
          <a:p>
            <a:pPr marL="36900" indent="0">
              <a:buNone/>
            </a:pPr>
            <a:r>
              <a:rPr lang="hu-HU" sz="2800" dirty="0" err="1"/>
              <a:t>Venture</a:t>
            </a:r>
            <a:r>
              <a:rPr lang="hu-HU" sz="2800" dirty="0"/>
              <a:t> </a:t>
            </a:r>
            <a:r>
              <a:rPr lang="hu-HU" sz="2800" dirty="0" err="1"/>
              <a:t>capital</a:t>
            </a:r>
            <a:r>
              <a:rPr lang="hu-HU" sz="2800" dirty="0"/>
              <a:t> </a:t>
            </a:r>
            <a:r>
              <a:rPr lang="hu-HU" sz="2800" dirty="0" err="1"/>
              <a:t>state</a:t>
            </a:r>
            <a:r>
              <a:rPr lang="hu-H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6255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B8FF13B-C2FC-244C-ADC2-34217AD4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Kockázati tőke, befektető 3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66CC25-002E-6843-92FB-D64F06B58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hu-HU" dirty="0"/>
              <a:t>Magyarország</a:t>
            </a:r>
          </a:p>
          <a:p>
            <a:pPr>
              <a:buFontTx/>
              <a:buChar char="-"/>
            </a:pPr>
            <a:r>
              <a:rPr lang="hu-HU" dirty="0"/>
              <a:t>Indulás a 2000-es évek végén </a:t>
            </a:r>
          </a:p>
          <a:p>
            <a:pPr>
              <a:buFontTx/>
              <a:buChar char="-"/>
            </a:pPr>
            <a:r>
              <a:rPr lang="hu-HU" dirty="0"/>
              <a:t>EU-s társfinanszírozás (JEREMIE alapok) </a:t>
            </a:r>
          </a:p>
          <a:p>
            <a:pPr>
              <a:buFontTx/>
              <a:buChar char="-"/>
            </a:pPr>
            <a:r>
              <a:rPr lang="hu-HU" dirty="0"/>
              <a:t>Áttörés: 2014-2020-as EU-s tervezési időszak </a:t>
            </a:r>
          </a:p>
          <a:p>
            <a:pPr>
              <a:buFontTx/>
              <a:buChar char="-"/>
            </a:pPr>
            <a:r>
              <a:rPr lang="hu-HU" dirty="0"/>
              <a:t>GINOP források társfinanszírozásával állami tőkealapok létrejötte (HIVENTURES) </a:t>
            </a:r>
          </a:p>
          <a:p>
            <a:pPr>
              <a:buFontTx/>
              <a:buChar char="-"/>
            </a:pPr>
            <a:r>
              <a:rPr lang="hu-HU" dirty="0"/>
              <a:t>JEREMIE 2 források és alapok (pl.: </a:t>
            </a:r>
            <a:r>
              <a:rPr lang="hu-HU" dirty="0" err="1"/>
              <a:t>Solus</a:t>
            </a:r>
            <a:r>
              <a:rPr lang="hu-HU" dirty="0"/>
              <a:t> Capital, Vespucci </a:t>
            </a:r>
            <a:r>
              <a:rPr lang="hu-HU" dirty="0" err="1"/>
              <a:t>Partners</a:t>
            </a:r>
            <a:r>
              <a:rPr lang="hu-HU" dirty="0"/>
              <a:t>) </a:t>
            </a:r>
          </a:p>
          <a:p>
            <a:pPr>
              <a:buFontTx/>
              <a:buChar char="-"/>
            </a:pPr>
            <a:endParaRPr lang="hu-HU" dirty="0"/>
          </a:p>
          <a:p>
            <a:pPr marL="36900" indent="0">
              <a:buNone/>
            </a:pPr>
            <a:r>
              <a:rPr lang="hu-HU" dirty="0">
                <a:hlinkClick r:id="rId2"/>
              </a:rPr>
              <a:t>https://www.crunchbase.com/discover/principal.investors/aa75166bdb1b4b114cdb8e5fe3fd101a</a:t>
            </a:r>
            <a:endParaRPr lang="hu-HU" dirty="0"/>
          </a:p>
          <a:p>
            <a:pPr marL="3690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344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4A693A-2231-3349-A93F-3B0726941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alapján dönt a befektető?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63DEC0-140C-C74E-AE25-E3BD43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94100" indent="-457200">
              <a:buAutoNum type="arabicPeriod"/>
            </a:pPr>
            <a:r>
              <a:rPr lang="hu-HU" sz="2400" dirty="0"/>
              <a:t>Csapat </a:t>
            </a:r>
          </a:p>
          <a:p>
            <a:pPr marL="494100" indent="-457200">
              <a:buAutoNum type="arabicPeriod"/>
            </a:pPr>
            <a:r>
              <a:rPr lang="hu-HU" sz="2400" dirty="0"/>
              <a:t>Termék </a:t>
            </a:r>
          </a:p>
          <a:p>
            <a:pPr marL="494100" indent="-457200">
              <a:buAutoNum type="arabicPeriod"/>
            </a:pPr>
            <a:r>
              <a:rPr lang="hu-HU" sz="2400" dirty="0"/>
              <a:t>Piac nagysága </a:t>
            </a:r>
          </a:p>
          <a:p>
            <a:pPr marL="494100" indent="-457200">
              <a:buAutoNum type="arabicPeriod"/>
            </a:pPr>
            <a:r>
              <a:rPr lang="hu-HU" sz="2400" dirty="0"/>
              <a:t>Piacra lépési stratégia </a:t>
            </a:r>
          </a:p>
          <a:p>
            <a:pPr marL="494100" indent="-457200">
              <a:buAutoNum type="arabicPeriod"/>
            </a:pPr>
            <a:r>
              <a:rPr lang="hu-HU" sz="2400" dirty="0"/>
              <a:t>Tervek a következő finanszírozási kör, </a:t>
            </a:r>
            <a:r>
              <a:rPr lang="hu-HU" sz="2400" dirty="0" err="1"/>
              <a:t>exit</a:t>
            </a:r>
            <a:r>
              <a:rPr lang="hu-HU" sz="2400" dirty="0"/>
              <a:t> vonatkozásában</a:t>
            </a:r>
          </a:p>
          <a:p>
            <a:pPr marL="36900" indent="0">
              <a:buNone/>
            </a:pPr>
            <a:r>
              <a:rPr lang="hu-HU" sz="2400" dirty="0"/>
              <a:t>Kockázati tőkealap rémálma: beleragadás a befektetésbe (nagyobb veszély, mint a csőd) </a:t>
            </a:r>
          </a:p>
          <a:p>
            <a:pPr marL="36900" indent="0">
              <a:buNone/>
            </a:pPr>
            <a:r>
              <a:rPr lang="hu-HU" sz="2400" dirty="0"/>
              <a:t>5-7 éves életciklus </a:t>
            </a:r>
          </a:p>
        </p:txBody>
      </p:sp>
    </p:spTree>
    <p:extLst>
      <p:ext uri="{BB962C8B-B14F-4D97-AF65-F5344CB8AC3E}">
        <p14:creationId xmlns:p14="http://schemas.microsoft.com/office/powerpoint/2010/main" val="236150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A képen csillag, sötét, ülő, világos látható&#10;&#10;Automatikusan generált leírás">
            <a:extLst>
              <a:ext uri="{FF2B5EF4-FFF2-40B4-BE49-F238E27FC236}">
                <a16:creationId xmlns:a16="http://schemas.microsoft.com/office/drawing/2014/main" id="{2457EAF8-9261-8C41-A939-634578671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575" y="1495743"/>
            <a:ext cx="3117669" cy="4024800"/>
          </a:xfrm>
          <a:prstGeom prst="rect">
            <a:avLst/>
          </a:prstGeom>
        </p:spPr>
      </p:pic>
      <p:pic>
        <p:nvPicPr>
          <p:cNvPr id="8" name="Kép 7" descr="A képen szöveg, állapot, fénykép, férfi látható&#10;&#10;Automatikusan generált leírás">
            <a:extLst>
              <a:ext uri="{FF2B5EF4-FFF2-40B4-BE49-F238E27FC236}">
                <a16:creationId xmlns:a16="http://schemas.microsoft.com/office/drawing/2014/main" id="{DC235B24-4D1F-8144-97E8-FF6F3D89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27" y="1"/>
            <a:ext cx="1799424" cy="2798186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E0A56C93-6660-E54F-A5AC-440CF91CF86C}"/>
              </a:ext>
            </a:extLst>
          </p:cNvPr>
          <p:cNvSpPr txBox="1"/>
          <p:nvPr/>
        </p:nvSpPr>
        <p:spPr>
          <a:xfrm>
            <a:off x="3361765" y="82837"/>
            <a:ext cx="6091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/>
              <a:t>Legyen egy történeted!!!</a:t>
            </a:r>
          </a:p>
        </p:txBody>
      </p:sp>
      <p:pic>
        <p:nvPicPr>
          <p:cNvPr id="4" name="Kép 3" descr="A képen hal látható&#10;&#10;Automatikusan generált leírás">
            <a:extLst>
              <a:ext uri="{FF2B5EF4-FFF2-40B4-BE49-F238E27FC236}">
                <a16:creationId xmlns:a16="http://schemas.microsoft.com/office/drawing/2014/main" id="{E71E8CB9-9D8A-A648-AF31-F7B45623D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799424" cy="2852757"/>
          </a:xfrm>
          <a:prstGeom prst="rect">
            <a:avLst/>
          </a:prstGeom>
        </p:spPr>
      </p:pic>
      <p:pic>
        <p:nvPicPr>
          <p:cNvPr id="36" name="Kép 35">
            <a:extLst>
              <a:ext uri="{FF2B5EF4-FFF2-40B4-BE49-F238E27FC236}">
                <a16:creationId xmlns:a16="http://schemas.microsoft.com/office/drawing/2014/main" id="{B6530022-CDC3-EB4C-8C52-BD8952C94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726" y="4183087"/>
            <a:ext cx="1783274" cy="2674912"/>
          </a:xfrm>
          <a:prstGeom prst="rect">
            <a:avLst/>
          </a:prstGeom>
        </p:spPr>
      </p:pic>
      <p:pic>
        <p:nvPicPr>
          <p:cNvPr id="49" name="Kép 48" descr="A képen szöveg, könyv, férfi, fénykép látható&#10;&#10;Automatikusan generált leírás">
            <a:extLst>
              <a:ext uri="{FF2B5EF4-FFF2-40B4-BE49-F238E27FC236}">
                <a16:creationId xmlns:a16="http://schemas.microsoft.com/office/drawing/2014/main" id="{35741CBA-1EC5-B946-A12C-42891D5AB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4183087"/>
            <a:ext cx="1944754" cy="267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6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FE607-C024-9F4C-A5B9-A68DBDF1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Startup vs. Korai fázisú cégek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</p:spPr>
      </p:pic>
      <p:pic>
        <p:nvPicPr>
          <p:cNvPr id="23" name="Kép 22" descr="A képen kültéri, személy, út, autó látható&#10;&#10;Automatikusan generált leírás">
            <a:extLst>
              <a:ext uri="{FF2B5EF4-FFF2-40B4-BE49-F238E27FC236}">
                <a16:creationId xmlns:a16="http://schemas.microsoft.com/office/drawing/2014/main" id="{18C00E1A-88C0-9940-ACF0-90C3549A89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322" r="16321" b="-1"/>
          <a:stretch/>
        </p:blipFill>
        <p:spPr>
          <a:xfrm>
            <a:off x="700052" y="700336"/>
            <a:ext cx="2593593" cy="3525671"/>
          </a:xfrm>
          <a:prstGeom prst="rect">
            <a:avLst/>
          </a:prstGeom>
        </p:spPr>
      </p:pic>
      <p:pic>
        <p:nvPicPr>
          <p:cNvPr id="17" name="Kép 16" descr="A képen beltéri, konyha, személy, asztal látható&#10;&#10;Automatikusan generált leírás">
            <a:extLst>
              <a:ext uri="{FF2B5EF4-FFF2-40B4-BE49-F238E27FC236}">
                <a16:creationId xmlns:a16="http://schemas.microsoft.com/office/drawing/2014/main" id="{C903EF9E-3050-B140-A94F-85C74660A7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15" r="27211" b="-2"/>
          <a:stretch/>
        </p:blipFill>
        <p:spPr>
          <a:xfrm>
            <a:off x="3429498" y="698373"/>
            <a:ext cx="2591786" cy="3529584"/>
          </a:xfrm>
          <a:prstGeom prst="rect">
            <a:avLst/>
          </a:prstGeom>
        </p:spPr>
      </p:pic>
      <p:pic>
        <p:nvPicPr>
          <p:cNvPr id="21" name="Kép 20" descr="A képen személy, férfi, beltéri, asztal látható&#10;&#10;Automatikusan generált leírás">
            <a:extLst>
              <a:ext uri="{FF2B5EF4-FFF2-40B4-BE49-F238E27FC236}">
                <a16:creationId xmlns:a16="http://schemas.microsoft.com/office/drawing/2014/main" id="{BD313684-EAD0-8C4F-A530-D4A51D27DCC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888" r="17015" b="2"/>
          <a:stretch/>
        </p:blipFill>
        <p:spPr>
          <a:xfrm>
            <a:off x="6157141" y="700339"/>
            <a:ext cx="2593272" cy="3525671"/>
          </a:xfrm>
          <a:prstGeom prst="rect">
            <a:avLst/>
          </a:prstGeom>
        </p:spPr>
      </p:pic>
      <p:pic>
        <p:nvPicPr>
          <p:cNvPr id="19" name="Kép 18" descr="A képen beltéri, computer, ülő, számítógép látható&#10;&#10;Automatikusan generált leírás">
            <a:extLst>
              <a:ext uri="{FF2B5EF4-FFF2-40B4-BE49-F238E27FC236}">
                <a16:creationId xmlns:a16="http://schemas.microsoft.com/office/drawing/2014/main" id="{4AED21BB-80F4-5245-A840-98FAB7F09C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471" r="34440"/>
          <a:stretch/>
        </p:blipFill>
        <p:spPr>
          <a:xfrm>
            <a:off x="8886266" y="700335"/>
            <a:ext cx="2596896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81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FE607-C024-9F4C-A5B9-A68DBDF1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Életszakaszok</a:t>
            </a:r>
            <a:br>
              <a:rPr lang="hu-HU" dirty="0">
                <a:solidFill>
                  <a:srgbClr val="FFFF00"/>
                </a:solidFill>
              </a:rPr>
            </a:br>
            <a:endParaRPr lang="hu-HU" sz="3100" dirty="0">
              <a:solidFill>
                <a:srgbClr val="FFFF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2BF276F-05BD-4F4D-B276-575E1D9B7751}"/>
              </a:ext>
            </a:extLst>
          </p:cNvPr>
          <p:cNvSpPr txBox="1"/>
          <p:nvPr/>
        </p:nvSpPr>
        <p:spPr>
          <a:xfrm>
            <a:off x="1543051" y="2143124"/>
            <a:ext cx="96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rgbClr val="FFFF00"/>
              </a:solidFill>
            </a:endParaRPr>
          </a:p>
          <a:p>
            <a:endParaRPr lang="hu-HU" dirty="0">
              <a:solidFill>
                <a:srgbClr val="FFFF00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51162F1A-78DB-B249-A17B-0E6FFFB5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95" y="1455821"/>
            <a:ext cx="9388361" cy="50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19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555CE2-BE49-6D4E-B32A-35E2EAF0D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Kockázatok - Kudarcok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5B0010-1506-F64E-BFDE-8DBA42288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hu-HU" sz="3600" dirty="0"/>
              <a:t>Kockázatok: </a:t>
            </a:r>
          </a:p>
          <a:p>
            <a:pPr>
              <a:buFontTx/>
              <a:buChar char="-"/>
            </a:pPr>
            <a:r>
              <a:rPr lang="hu-HU" sz="3600" dirty="0"/>
              <a:t>Alapítói kockázat </a:t>
            </a:r>
          </a:p>
          <a:p>
            <a:pPr>
              <a:buFontTx/>
              <a:buChar char="-"/>
            </a:pPr>
            <a:r>
              <a:rPr lang="hu-HU" sz="3600" dirty="0"/>
              <a:t>Piaci kockázat</a:t>
            </a:r>
          </a:p>
          <a:p>
            <a:pPr>
              <a:buFontTx/>
              <a:buChar char="-"/>
            </a:pPr>
            <a:r>
              <a:rPr lang="hu-HU" sz="3600" dirty="0"/>
              <a:t>Technológiai kockázat </a:t>
            </a:r>
          </a:p>
          <a:p>
            <a:pPr>
              <a:buFontTx/>
              <a:buChar char="-"/>
            </a:pPr>
            <a:r>
              <a:rPr lang="hu-HU" sz="3600" dirty="0"/>
              <a:t>Finanszírozási kockázat </a:t>
            </a:r>
          </a:p>
          <a:p>
            <a:pPr marL="3690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8967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04CEFA56-A3D7-4F46-8F55-7F1B5BDE6C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33" b="9398"/>
          <a:stretch/>
        </p:blipFill>
        <p:spPr>
          <a:xfrm>
            <a:off x="20" y="349633"/>
            <a:ext cx="12191980" cy="685799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EA34104C-96BC-C047-9784-838FDF5D56F5}"/>
              </a:ext>
            </a:extLst>
          </p:cNvPr>
          <p:cNvSpPr txBox="1"/>
          <p:nvPr/>
        </p:nvSpPr>
        <p:spPr>
          <a:xfrm rot="10800000" flipV="1">
            <a:off x="1604262" y="349633"/>
            <a:ext cx="89834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u-HU" sz="6000" dirty="0"/>
          </a:p>
          <a:p>
            <a:pPr algn="ctr"/>
            <a:endParaRPr lang="hu-HU" sz="6000" dirty="0"/>
          </a:p>
          <a:p>
            <a:pPr algn="ctr"/>
            <a:endParaRPr lang="hu-HU" sz="6000" dirty="0"/>
          </a:p>
          <a:p>
            <a:pPr algn="ctr"/>
            <a:r>
              <a:rPr lang="hu-HU" sz="6000" dirty="0"/>
              <a:t>Kérdések?</a:t>
            </a:r>
          </a:p>
          <a:p>
            <a:pPr algn="ctr"/>
            <a:endParaRPr lang="hu-HU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FE607-C024-9F4C-A5B9-A68DBDF1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Embertípusok a startup világban </a:t>
            </a:r>
            <a:endParaRPr lang="en-US" sz="48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04C0182-96E7-4A1B-8EAB-F910C2F3E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2" y="547807"/>
            <a:ext cx="10935956" cy="3816806"/>
          </a:xfrm>
          <a:prstGeom prst="rect">
            <a:avLst/>
          </a:prstGeom>
        </p:spPr>
      </p:pic>
      <p:pic>
        <p:nvPicPr>
          <p:cNvPr id="6" name="Kép 5" descr="A képen személy, férfi, kültéri, napszemüveg látható&#10;&#10;Automatikusan generált leírás">
            <a:extLst>
              <a:ext uri="{FF2B5EF4-FFF2-40B4-BE49-F238E27FC236}">
                <a16:creationId xmlns:a16="http://schemas.microsoft.com/office/drawing/2014/main" id="{3F8B05A7-2239-B545-9113-4731C1DF5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5" y="1013899"/>
            <a:ext cx="5101771" cy="2869746"/>
          </a:xfrm>
          <a:prstGeom prst="rect">
            <a:avLst/>
          </a:prstGeom>
        </p:spPr>
      </p:pic>
      <p:pic>
        <p:nvPicPr>
          <p:cNvPr id="4" name="Kép 3" descr="A képen személy, beltéri, computer, számítógép látható&#10;&#10;Automatikusan generált leírás">
            <a:extLst>
              <a:ext uri="{FF2B5EF4-FFF2-40B4-BE49-F238E27FC236}">
                <a16:creationId xmlns:a16="http://schemas.microsoft.com/office/drawing/2014/main" id="{5FD9706E-D48B-E144-B985-9DFF310E7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710" y="640239"/>
            <a:ext cx="5102352" cy="1505194"/>
          </a:xfrm>
          <a:prstGeom prst="rect">
            <a:avLst/>
          </a:prstGeom>
        </p:spPr>
      </p:pic>
      <p:pic>
        <p:nvPicPr>
          <p:cNvPr id="8" name="Kép 7" descr="A képen személy, épület, beltéri, fiatal látható&#10;&#10;Automatikusan generált leírás">
            <a:extLst>
              <a:ext uri="{FF2B5EF4-FFF2-40B4-BE49-F238E27FC236}">
                <a16:creationId xmlns:a16="http://schemas.microsoft.com/office/drawing/2014/main" id="{F9D7BB6F-C37E-A746-B4E9-A6D7E6862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274" y="2172940"/>
            <a:ext cx="3246249" cy="216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4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FE607-C024-9F4C-A5B9-A68DBDF1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>
                <a:solidFill>
                  <a:schemeClr val="tx1"/>
                </a:solidFill>
              </a:rPr>
              <a:t>Startup</a:t>
            </a:r>
            <a:endParaRPr lang="hu-HU" sz="3100" dirty="0">
              <a:solidFill>
                <a:schemeClr val="tx1"/>
              </a:solidFill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1A8B42F-39CD-E34D-B5D6-AB58CCD26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21305"/>
            <a:ext cx="10353762" cy="4836695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hu-HU" sz="3200" dirty="0"/>
              <a:t>Célja: </a:t>
            </a:r>
          </a:p>
          <a:p>
            <a:pPr>
              <a:buFontTx/>
              <a:buChar char="-"/>
            </a:pPr>
            <a:r>
              <a:rPr lang="hu-HU" sz="3200" dirty="0"/>
              <a:t>Új termék, vagy szolgáltatás létrehozása technológiai fejlesztés, innováció által</a:t>
            </a:r>
          </a:p>
          <a:p>
            <a:pPr marL="36900" indent="0">
              <a:buNone/>
            </a:pPr>
            <a:endParaRPr lang="hu-HU" sz="3200" dirty="0"/>
          </a:p>
          <a:p>
            <a:pPr marL="36900" indent="0">
              <a:buNone/>
            </a:pPr>
            <a:r>
              <a:rPr lang="hu-HU" sz="3200" i="1" dirty="0">
                <a:effectLst/>
              </a:rPr>
              <a:t>„A </a:t>
            </a:r>
            <a:r>
              <a:rPr lang="hu-HU" sz="3200" i="1" dirty="0" err="1">
                <a:effectLst/>
              </a:rPr>
              <a:t>startupok</a:t>
            </a:r>
            <a:r>
              <a:rPr lang="hu-HU" sz="3200" i="1" dirty="0">
                <a:effectLst/>
              </a:rPr>
              <a:t> nagy növekedési potenciállal rendelkező, a globális piacon is értelmezhető termék-, szervezet-, üzleti modell, vagy szolgáltatás-innovációra épülő, külső befektetésre szoruló, méretüket tekintve jellemzően mikro- vagy kisvállalkozások.”</a:t>
            </a:r>
            <a:r>
              <a:rPr lang="hu-HU" sz="3200" dirty="0">
                <a:effectLst/>
              </a:rPr>
              <a:t> (Magyarország Digitális </a:t>
            </a:r>
            <a:r>
              <a:rPr lang="hu-HU" sz="3200" dirty="0" err="1">
                <a:effectLst/>
              </a:rPr>
              <a:t>Startup</a:t>
            </a:r>
            <a:r>
              <a:rPr lang="hu-HU" sz="3200" dirty="0">
                <a:effectLst/>
              </a:rPr>
              <a:t> Stratégiája, 2016) </a:t>
            </a:r>
            <a:endParaRPr lang="hu-HU" sz="3200" dirty="0"/>
          </a:p>
          <a:p>
            <a:pPr marL="36900" indent="0">
              <a:buNone/>
            </a:pP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59182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5FE607-C024-9F4C-A5B9-A68DBDF1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tx1"/>
                </a:solidFill>
              </a:rPr>
              <a:t>Alapvető sajátosság </a:t>
            </a:r>
            <a:br>
              <a:rPr lang="hu-HU" dirty="0">
                <a:solidFill>
                  <a:srgbClr val="FFFF00"/>
                </a:solidFill>
              </a:rPr>
            </a:br>
            <a:endParaRPr lang="hu-HU" sz="3100" dirty="0">
              <a:solidFill>
                <a:srgbClr val="FFFF0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2BF276F-05BD-4F4D-B276-575E1D9B7751}"/>
              </a:ext>
            </a:extLst>
          </p:cNvPr>
          <p:cNvSpPr txBox="1"/>
          <p:nvPr/>
        </p:nvSpPr>
        <p:spPr>
          <a:xfrm>
            <a:off x="1543051" y="2143124"/>
            <a:ext cx="960119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/>
              <a:t>Szélsőségesen bizonytalan környezet</a:t>
            </a:r>
          </a:p>
          <a:p>
            <a:endParaRPr lang="hu-HU" sz="3200" dirty="0"/>
          </a:p>
          <a:p>
            <a:r>
              <a:rPr lang="hu-HU" sz="3200" dirty="0"/>
              <a:t>Bizonytalanság forrásai: </a:t>
            </a:r>
          </a:p>
          <a:p>
            <a:endParaRPr lang="hu-HU" sz="3200" dirty="0"/>
          </a:p>
          <a:p>
            <a:pPr marL="342900" indent="-342900">
              <a:buFontTx/>
              <a:buChar char="-"/>
            </a:pPr>
            <a:r>
              <a:rPr lang="hu-HU" sz="3200" dirty="0"/>
              <a:t>Technológiai bizonytalanság </a:t>
            </a:r>
          </a:p>
          <a:p>
            <a:pPr marL="342900" indent="-342900">
              <a:buFontTx/>
              <a:buChar char="-"/>
            </a:pPr>
            <a:r>
              <a:rPr lang="hu-HU" sz="3200" dirty="0"/>
              <a:t>Piaci bizonytalanság </a:t>
            </a:r>
          </a:p>
          <a:p>
            <a:pPr marL="342900" indent="-342900">
              <a:buFontTx/>
              <a:buChar char="-"/>
            </a:pPr>
            <a:r>
              <a:rPr lang="hu-HU" sz="3200" dirty="0"/>
              <a:t>Finanszírozási bizonytalanság </a:t>
            </a:r>
          </a:p>
          <a:p>
            <a:pPr marL="342900" indent="-342900">
              <a:buFontTx/>
              <a:buChar char="-"/>
            </a:pPr>
            <a:r>
              <a:rPr lang="hu-HU" sz="3200" dirty="0"/>
              <a:t>Belső bizonytalanság (csapat-alapító)</a:t>
            </a:r>
          </a:p>
          <a:p>
            <a:endParaRPr lang="hu-HU" sz="3200" dirty="0">
              <a:solidFill>
                <a:srgbClr val="FFFF00"/>
              </a:solidFill>
            </a:endParaRPr>
          </a:p>
          <a:p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07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EE28A8-BA93-434D-969E-F276F3D8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Mikor kezdjünk hozzá?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827F2D22-9AAC-1F48-8AC1-AF4A79DC1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10" y="1751709"/>
            <a:ext cx="8510590" cy="4760186"/>
          </a:xfr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95D1DC00-040C-1647-9E96-3F24B0994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705" y="3198620"/>
            <a:ext cx="28575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0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ED9526C-08B5-864B-9852-7B8BFF54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643465"/>
            <a:ext cx="3382638" cy="137060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/>
              <a:t>Miért</a:t>
            </a:r>
            <a:r>
              <a:rPr lang="en-US" sz="3200" dirty="0"/>
              <a:t> </a:t>
            </a:r>
            <a:r>
              <a:rPr lang="en-US" sz="3200" dirty="0" err="1"/>
              <a:t>nem</a:t>
            </a:r>
            <a:r>
              <a:rPr lang="en-US" sz="3200" dirty="0"/>
              <a:t> </a:t>
            </a:r>
            <a:r>
              <a:rPr lang="en-US" sz="3200" dirty="0" err="1"/>
              <a:t>sikerül</a:t>
            </a:r>
            <a:r>
              <a:rPr lang="en-US" sz="3200" dirty="0"/>
              <a:t> </a:t>
            </a:r>
            <a:r>
              <a:rPr lang="en-US" sz="3200" dirty="0" err="1"/>
              <a:t>fiatalon</a:t>
            </a:r>
            <a:r>
              <a:rPr lang="en-US" sz="3200" dirty="0"/>
              <a:t>? 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41B8AE1-3611-448C-BA44-AB4483F1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6" y="2247153"/>
            <a:ext cx="3358084" cy="354404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err="1"/>
              <a:t>Nincs</a:t>
            </a:r>
            <a:r>
              <a:rPr lang="en-US" sz="1800" dirty="0"/>
              <a:t> </a:t>
            </a:r>
            <a:r>
              <a:rPr lang="en-US" sz="1800" dirty="0" err="1"/>
              <a:t>kapcsolatrendszered</a:t>
            </a:r>
            <a:endParaRPr lang="en-US" sz="1800" dirty="0"/>
          </a:p>
          <a:p>
            <a:r>
              <a:rPr lang="en-US" sz="1800" dirty="0" err="1"/>
              <a:t>Nem</a:t>
            </a:r>
            <a:r>
              <a:rPr lang="en-US" sz="1800" dirty="0"/>
              <a:t> </a:t>
            </a:r>
            <a:r>
              <a:rPr lang="en-US" sz="1800" dirty="0" err="1"/>
              <a:t>ismered</a:t>
            </a:r>
            <a:r>
              <a:rPr lang="en-US" sz="1800" dirty="0"/>
              <a:t> a </a:t>
            </a:r>
            <a:r>
              <a:rPr lang="en-US" sz="1800" dirty="0" err="1"/>
              <a:t>piacot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Nincs</a:t>
            </a:r>
            <a:r>
              <a:rPr lang="en-US" sz="1800" dirty="0"/>
              <a:t> </a:t>
            </a:r>
            <a:r>
              <a:rPr lang="en-US" sz="1800" dirty="0" err="1"/>
              <a:t>céges</a:t>
            </a:r>
            <a:r>
              <a:rPr lang="en-US" sz="1800" dirty="0"/>
              <a:t> </a:t>
            </a:r>
            <a:r>
              <a:rPr lang="en-US" sz="1800" dirty="0" err="1"/>
              <a:t>tapasztalatod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Nincs</a:t>
            </a:r>
            <a:r>
              <a:rPr lang="en-US" sz="1800" dirty="0"/>
              <a:t> </a:t>
            </a:r>
            <a:r>
              <a:rPr lang="en-US" sz="1800" dirty="0" err="1"/>
              <a:t>tárgyalási</a:t>
            </a:r>
            <a:r>
              <a:rPr lang="en-US" sz="1800" dirty="0"/>
              <a:t> </a:t>
            </a:r>
            <a:r>
              <a:rPr lang="en-US" sz="1800" dirty="0" err="1"/>
              <a:t>rutinod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Nem</a:t>
            </a:r>
            <a:r>
              <a:rPr lang="en-US" sz="1800" dirty="0"/>
              <a:t> </a:t>
            </a:r>
            <a:r>
              <a:rPr lang="en-US" sz="1800" dirty="0" err="1"/>
              <a:t>vesznek</a:t>
            </a:r>
            <a:r>
              <a:rPr lang="en-US" sz="1800" dirty="0"/>
              <a:t> </a:t>
            </a:r>
            <a:r>
              <a:rPr lang="en-US" sz="1800" dirty="0" err="1"/>
              <a:t>komolyan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Nincsenek</a:t>
            </a:r>
            <a:r>
              <a:rPr lang="en-US" sz="1800" dirty="0"/>
              <a:t> </a:t>
            </a:r>
            <a:r>
              <a:rPr lang="en-US" sz="1800" dirty="0" err="1"/>
              <a:t>erőforrásaid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Nem</a:t>
            </a:r>
            <a:r>
              <a:rPr lang="en-US" sz="1800" dirty="0"/>
              <a:t> volt </a:t>
            </a:r>
            <a:r>
              <a:rPr lang="en-US" sz="1800" dirty="0" err="1"/>
              <a:t>kudarcélményed</a:t>
            </a:r>
            <a:endParaRPr lang="en-US" sz="1800" dirty="0"/>
          </a:p>
          <a:p>
            <a:pPr marL="36900" indent="0" algn="ctr">
              <a:buNone/>
            </a:pPr>
            <a:r>
              <a:rPr lang="en-US" sz="1800" dirty="0"/>
              <a:t>TE MAGAD VAGY A BIZONYTALANSÁGI TÉNYEZŐ A CÉGEDBEN!</a:t>
            </a:r>
          </a:p>
          <a:p>
            <a:endParaRPr lang="en-US" sz="1800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F0784F5A-2302-394C-B776-A7D8CF01DE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4361967" y="1068082"/>
            <a:ext cx="7690862" cy="43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89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FA8C04-F649-1C4B-85AD-87FFC508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75188"/>
            <a:ext cx="10353762" cy="1691712"/>
          </a:xfrm>
        </p:spPr>
        <p:txBody>
          <a:bodyPr/>
          <a:lstStyle/>
          <a:p>
            <a:r>
              <a:rPr lang="hu-HU" dirty="0"/>
              <a:t>Hogyan csökkentsük a bizonytalanságot? </a:t>
            </a:r>
            <a:br>
              <a:rPr lang="hu-HU" dirty="0"/>
            </a:br>
            <a:r>
              <a:rPr lang="hu-HU" dirty="0"/>
              <a:t>Ökoszisztéma-koncepció</a:t>
            </a:r>
          </a:p>
        </p:txBody>
      </p:sp>
      <p:pic>
        <p:nvPicPr>
          <p:cNvPr id="4" name="image3.jpeg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201792B3-B255-DC44-A1C3-52E20F6CA1A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7185" y="1606610"/>
            <a:ext cx="7409204" cy="507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2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A6DB0F-FFB2-EB47-9AE0-E7CAC99EF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MIT ökoszisztéma-modell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2F2688F-E205-DD4C-9F32-0FF619903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684" y="1644108"/>
            <a:ext cx="5682953" cy="4996003"/>
          </a:xfrm>
        </p:spPr>
      </p:pic>
    </p:spTree>
    <p:extLst>
      <p:ext uri="{BB962C8B-B14F-4D97-AF65-F5344CB8AC3E}">
        <p14:creationId xmlns:p14="http://schemas.microsoft.com/office/powerpoint/2010/main" val="108276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242E41"/>
      </a:dk2>
      <a:lt2>
        <a:srgbClr val="E2E8E3"/>
      </a:lt2>
      <a:accent1>
        <a:srgbClr val="E729D5"/>
      </a:accent1>
      <a:accent2>
        <a:srgbClr val="9717D5"/>
      </a:accent2>
      <a:accent3>
        <a:srgbClr val="6132E8"/>
      </a:accent3>
      <a:accent4>
        <a:srgbClr val="2F4AD9"/>
      </a:accent4>
      <a:accent5>
        <a:srgbClr val="2996E7"/>
      </a:accent5>
      <a:accent6>
        <a:srgbClr val="14B6B7"/>
      </a:accent6>
      <a:hlink>
        <a:srgbClr val="4578C1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429</Words>
  <Application>Microsoft Macintosh PowerPoint</Application>
  <PresentationFormat>Szélesvásznú</PresentationFormat>
  <Paragraphs>91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Calisto MT</vt:lpstr>
      <vt:lpstr>Wingdings 2</vt:lpstr>
      <vt:lpstr>SlateVTI</vt:lpstr>
      <vt:lpstr>PowerPoint-bemutató</vt:lpstr>
      <vt:lpstr>Startup vs. Korai fázisú cégek</vt:lpstr>
      <vt:lpstr>Embertípusok a startup világban </vt:lpstr>
      <vt:lpstr>Startup</vt:lpstr>
      <vt:lpstr>Alapvető sajátosság  </vt:lpstr>
      <vt:lpstr>Mikor kezdjünk hozzá? </vt:lpstr>
      <vt:lpstr>Miért nem sikerül fiatalon? </vt:lpstr>
      <vt:lpstr>Hogyan csökkentsük a bizonytalanságot?  Ökoszisztéma-koncepció</vt:lpstr>
      <vt:lpstr>Az MIT ökoszisztéma-modell</vt:lpstr>
      <vt:lpstr>Egyetemi intézmények az innováció szolgálatában</vt:lpstr>
      <vt:lpstr>Az eredmény </vt:lpstr>
      <vt:lpstr>Nézzünk bele! </vt:lpstr>
      <vt:lpstr>Hogy néz ki ez nálunk a modellváltás után? </vt:lpstr>
      <vt:lpstr>Mit tud adni az egyetem?</vt:lpstr>
      <vt:lpstr>Kockázati tőke, befektető </vt:lpstr>
      <vt:lpstr>Kockázati tőke, befektető 2</vt:lpstr>
      <vt:lpstr>Kockázati tőke, befektető 3</vt:lpstr>
      <vt:lpstr>Mi alapján dönt a befektető? </vt:lpstr>
      <vt:lpstr>PowerPoint-bemutató</vt:lpstr>
      <vt:lpstr>Életszakaszok </vt:lpstr>
      <vt:lpstr>Kockázatok - Kudarcok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Attila Makai</dc:creator>
  <cp:lastModifiedBy>Attila Makai</cp:lastModifiedBy>
  <cp:revision>11</cp:revision>
  <dcterms:created xsi:type="dcterms:W3CDTF">2020-10-06T04:25:32Z</dcterms:created>
  <dcterms:modified xsi:type="dcterms:W3CDTF">2020-10-08T07:28:49Z</dcterms:modified>
</cp:coreProperties>
</file>